
<file path=[Content_Types].xml><?xml version="1.0" encoding="utf-8"?>
<Types xmlns="http://schemas.openxmlformats.org/package/2006/content-types">
  <Default Extension="61C50190" ContentType="image/png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3.61C50190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31" autoAdjust="0"/>
    <p:restoredTop sz="94660"/>
  </p:normalViewPr>
  <p:slideViewPr>
    <p:cSldViewPr snapToGrid="0">
      <p:cViewPr>
        <p:scale>
          <a:sx n="62" d="100"/>
          <a:sy n="62" d="100"/>
        </p:scale>
        <p:origin x="732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2.61C50190>
</file>

<file path=ppt/media/image3.61C50190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92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245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964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5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246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432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888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83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99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05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85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F02635E6-A8E4-4607-AD65-FC931D7E9ECE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28AC44F3-0DFE-4EE6-B81A-649F508C5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9261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61C50190"/><Relationship Id="rId2" Type="http://schemas.openxmlformats.org/officeDocument/2006/relationships/image" Target="../media/image2.61C50190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25718-4B7C-41C4-8E24-24F0D48F96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Where do SEPTA BUS TRIP Cancelations OCCUR?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0FA52D-C051-4541-83B9-969630395F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Will Friedrichs Data Presentation 2-11-22</a:t>
            </a:r>
          </a:p>
        </p:txBody>
      </p:sp>
    </p:spTree>
    <p:extLst>
      <p:ext uri="{BB962C8B-B14F-4D97-AF65-F5344CB8AC3E}">
        <p14:creationId xmlns:p14="http://schemas.microsoft.com/office/powerpoint/2010/main" val="3984579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4EA96-0AA7-4328-A30A-89F7EB9AC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Study Cancelations?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B9791-734E-492D-9116-4A8C6C2FB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123342"/>
            <a:ext cx="9784080" cy="4094578"/>
          </a:xfrm>
        </p:spPr>
        <p:txBody>
          <a:bodyPr/>
          <a:lstStyle/>
          <a:p>
            <a:r>
              <a:rPr lang="en-US" dirty="0"/>
              <a:t>Growing Google Maps Usership for public transportation</a:t>
            </a:r>
          </a:p>
          <a:p>
            <a:r>
              <a:rPr lang="en-US" dirty="0"/>
              <a:t>Google Maps “untracked cancelation” phenomenon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D77C23-CE7E-4EB7-9F92-B3CFB6A455A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128" y="3253979"/>
            <a:ext cx="238125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E45858-D13E-48B4-AAE6-A3169AAE9E4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8685" y="3253978"/>
            <a:ext cx="2439323" cy="264794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86C765-A642-4A1A-951C-B6A51D373AAC}"/>
              </a:ext>
            </a:extLst>
          </p:cNvPr>
          <p:cNvSpPr txBox="1"/>
          <p:nvPr/>
        </p:nvSpPr>
        <p:spPr>
          <a:xfrm>
            <a:off x="1920129" y="5999958"/>
            <a:ext cx="238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SEPTA App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634DC1-7824-4417-98EF-DA1B197D51DA}"/>
              </a:ext>
            </a:extLst>
          </p:cNvPr>
          <p:cNvSpPr txBox="1"/>
          <p:nvPr/>
        </p:nvSpPr>
        <p:spPr>
          <a:xfrm>
            <a:off x="4978686" y="5954578"/>
            <a:ext cx="243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Google Maps App</a:t>
            </a:r>
          </a:p>
        </p:txBody>
      </p:sp>
    </p:spTree>
    <p:extLst>
      <p:ext uri="{BB962C8B-B14F-4D97-AF65-F5344CB8AC3E}">
        <p14:creationId xmlns:p14="http://schemas.microsoft.com/office/powerpoint/2010/main" val="2685575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B9791-734E-492D-9116-4A8C6C2FB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77112"/>
            <a:ext cx="9784080" cy="4140808"/>
          </a:xfrm>
        </p:spPr>
        <p:txBody>
          <a:bodyPr/>
          <a:lstStyle/>
          <a:p>
            <a:r>
              <a:rPr lang="en-US" dirty="0"/>
              <a:t>SEPTA puts out public information in the form of a constant GTFS real-time data stream</a:t>
            </a:r>
          </a:p>
          <a:p>
            <a:r>
              <a:rPr lang="en-US" dirty="0"/>
              <a:t>Google Maps needs GTFS data output</a:t>
            </a:r>
          </a:p>
          <a:p>
            <a:r>
              <a:rPr lang="en-US" dirty="0"/>
              <a:t>This tracks delays, detours, and other real-time changes, but </a:t>
            </a:r>
            <a:r>
              <a:rPr lang="en-US" b="1" u="sng" dirty="0"/>
              <a:t>not cancellations</a:t>
            </a:r>
          </a:p>
          <a:p>
            <a:r>
              <a:rPr lang="en-US" dirty="0"/>
              <a:t>Real-time cancellations only reported directly from </a:t>
            </a:r>
            <a:r>
              <a:rPr lang="en-US" i="1" dirty="0" err="1"/>
              <a:t>TransitView</a:t>
            </a:r>
            <a:endParaRPr lang="en-US" i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C786A1B-89FD-4E86-B16A-CBC3DFC1D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71" b="95194" l="9862" r="93080">
                        <a14:foregroundMark x1="29844" y1="12569" x2="27682" y2="34104"/>
                        <a14:foregroundMark x1="27682" y1="34104" x2="38149" y2="42791"/>
                        <a14:foregroundMark x1="38149" y1="42791" x2="74654" y2="47135"/>
                        <a14:foregroundMark x1="74654" y1="47135" x2="80623" y2="41405"/>
                        <a14:foregroundMark x1="80623" y1="41405" x2="68339" y2="19131"/>
                        <a14:foregroundMark x1="68339" y1="19131" x2="74740" y2="21719"/>
                        <a14:foregroundMark x1="74740" y1="21719" x2="27336" y2="18762"/>
                        <a14:foregroundMark x1="27336" y1="18762" x2="56574" y2="12754"/>
                        <a14:foregroundMark x1="56574" y1="12754" x2="82353" y2="16266"/>
                        <a14:foregroundMark x1="82353" y1="16266" x2="76817" y2="9242"/>
                        <a14:foregroundMark x1="76817" y1="9242" x2="25779" y2="10536"/>
                        <a14:foregroundMark x1="25779" y1="10536" x2="19204" y2="14048"/>
                        <a14:foregroundMark x1="19204" y1="14048" x2="19031" y2="14418"/>
                        <a14:foregroundMark x1="21886" y1="87246" x2="24481" y2="44547"/>
                        <a14:foregroundMark x1="15571" y1="83549" x2="17993" y2="39094"/>
                        <a14:foregroundMark x1="20415" y1="74861" x2="22491" y2="29298"/>
                        <a14:foregroundMark x1="20848" y1="68946" x2="15311" y2="50092"/>
                        <a14:foregroundMark x1="15311" y1="50092" x2="16869" y2="36137"/>
                        <a14:foregroundMark x1="32699" y1="84935" x2="27163" y2="53604"/>
                        <a14:foregroundMark x1="27163" y1="53604" x2="30969" y2="34750"/>
                        <a14:foregroundMark x1="30969" y1="34750" x2="33478" y2="33272"/>
                        <a14:foregroundMark x1="25433" y1="7671" x2="18512" y2="11091"/>
                        <a14:foregroundMark x1="18512" y1="11091" x2="13668" y2="16451"/>
                        <a14:foregroundMark x1="13668" y1="16451" x2="11159" y2="23937"/>
                        <a14:foregroundMark x1="11159" y1="23937" x2="10813" y2="33457"/>
                        <a14:foregroundMark x1="10554" y1="35397" x2="10554" y2="60628"/>
                        <a14:foregroundMark x1="10554" y1="62847" x2="10727" y2="79760"/>
                        <a14:foregroundMark x1="10727" y1="79760" x2="11851" y2="80776"/>
                        <a14:foregroundMark x1="13581" y1="85952" x2="21194" y2="36414"/>
                        <a14:foregroundMark x1="21194" y1="36414" x2="28633" y2="32625"/>
                        <a14:foregroundMark x1="28633" y1="32625" x2="21972" y2="31793"/>
                        <a14:foregroundMark x1="21972" y1="31793" x2="24913" y2="24214"/>
                        <a14:foregroundMark x1="24913" y1="24214" x2="27422" y2="21072"/>
                        <a14:foregroundMark x1="27855" y1="7763" x2="72059" y2="9982"/>
                        <a14:foregroundMark x1="76557" y1="7856" x2="84948" y2="12384"/>
                        <a14:foregroundMark x1="84948" y1="12384" x2="89360" y2="21904"/>
                        <a14:foregroundMark x1="89360" y1="21904" x2="91696" y2="51017"/>
                        <a14:foregroundMark x1="91696" y1="57116" x2="91349" y2="72921"/>
                        <a14:foregroundMark x1="91349" y1="72921" x2="75346" y2="85028"/>
                        <a14:foregroundMark x1="75346" y1="85028" x2="59083" y2="85213"/>
                        <a14:foregroundMark x1="88149" y1="87893" x2="92647" y2="77079"/>
                        <a14:foregroundMark x1="92647" y1="77079" x2="92993" y2="72736"/>
                        <a14:foregroundMark x1="79844" y1="93438" x2="31055" y2="94177"/>
                        <a14:foregroundMark x1="31055" y1="94177" x2="21540" y2="91035"/>
                        <a14:foregroundMark x1="21540" y1="91035" x2="15744" y2="79667"/>
                        <a14:foregroundMark x1="15744" y1="79667" x2="15917" y2="76710"/>
                        <a14:foregroundMark x1="81574" y1="93530" x2="92042" y2="81516"/>
                        <a14:foregroundMark x1="92042" y1="81516" x2="93166" y2="77819"/>
                        <a14:foregroundMark x1="27163" y1="94362" x2="19723" y2="92052"/>
                        <a14:foregroundMark x1="19723" y1="92052" x2="13668" y2="83919"/>
                        <a14:foregroundMark x1="13668" y1="83919" x2="13235" y2="80037"/>
                        <a14:foregroundMark x1="11851" y1="64972" x2="16436" y2="22828"/>
                        <a14:foregroundMark x1="16090" y1="24861" x2="23097" y2="17837"/>
                        <a14:foregroundMark x1="23097" y1="17837" x2="39619" y2="10998"/>
                        <a14:foregroundMark x1="39619" y1="10998" x2="42388" y2="11645"/>
                        <a14:foregroundMark x1="30363" y1="27726" x2="49827" y2="14325"/>
                        <a14:foregroundMark x1="49827" y1="14325" x2="66003" y2="8780"/>
                        <a14:foregroundMark x1="66003" y1="8780" x2="67561" y2="8780"/>
                        <a14:foregroundMark x1="86332" y1="10906" x2="89965" y2="17930"/>
                        <a14:foregroundMark x1="89965" y1="17930" x2="92215" y2="42329"/>
                        <a14:foregroundMark x1="92215" y1="42329" x2="90917" y2="66359"/>
                        <a14:foregroundMark x1="56488" y1="14418" x2="83564" y2="21534"/>
                        <a14:foregroundMark x1="83564" y1="21534" x2="91436" y2="37523"/>
                        <a14:foregroundMark x1="91436" y1="37523" x2="87889" y2="75139"/>
                        <a14:foregroundMark x1="87889" y1="75139" x2="82785" y2="84935"/>
                        <a14:foregroundMark x1="82785" y1="84935" x2="69464" y2="89834"/>
                        <a14:foregroundMark x1="69464" y1="89834" x2="25952" y2="82532"/>
                        <a14:foregroundMark x1="26384" y1="95102" x2="36505" y2="94824"/>
                        <a14:foregroundMark x1="36505" y1="94824" x2="73702" y2="95194"/>
                        <a14:foregroundMark x1="73702" y1="95194" x2="77163" y2="95102"/>
                        <a14:foregroundMark x1="63235" y1="92052" x2="26211" y2="82532"/>
                        <a14:foregroundMark x1="26211" y1="82532" x2="30277" y2="56285"/>
                        <a14:foregroundMark x1="30277" y1="56285" x2="63495" y2="52311"/>
                        <a14:foregroundMark x1="63495" y1="52311" x2="74654" y2="63124"/>
                        <a14:foregroundMark x1="74654" y1="63124" x2="44031" y2="70887"/>
                        <a14:foregroundMark x1="44031" y1="70887" x2="37197" y2="60813"/>
                        <a14:foregroundMark x1="76730" y1="76433" x2="84516" y2="61830"/>
                        <a14:foregroundMark x1="84516" y1="61830" x2="80969" y2="30222"/>
                        <a14:foregroundMark x1="80969" y1="30222" x2="73010" y2="20887"/>
                        <a14:foregroundMark x1="73010" y1="20887" x2="72405" y2="20518"/>
                        <a14:foregroundMark x1="52336" y1="38447" x2="45588" y2="41590"/>
                        <a14:foregroundMark x1="45588" y1="41590" x2="51644" y2="44732"/>
                        <a14:foregroundMark x1="51644" y1="44732" x2="52336" y2="33457"/>
                        <a14:foregroundMark x1="52336" y1="33457" x2="43685" y2="37061"/>
                        <a14:foregroundMark x1="43685" y1="37061" x2="43772" y2="40758"/>
                        <a14:foregroundMark x1="54152" y1="37338" x2="46453" y2="35767"/>
                        <a14:foregroundMark x1="46453" y1="35767" x2="46799" y2="35397"/>
                        <a14:foregroundMark x1="58304" y1="37246" x2="50087" y2="44270"/>
                        <a14:foregroundMark x1="50087" y1="44270" x2="45242" y2="41682"/>
                        <a14:foregroundMark x1="47145" y1="45656" x2="57526" y2="45287"/>
                        <a14:foregroundMark x1="57526" y1="45287" x2="57526" y2="45287"/>
                        <a14:foregroundMark x1="80709" y1="25970" x2="85813" y2="34658"/>
                        <a14:foregroundMark x1="85813" y1="34658" x2="91176" y2="54436"/>
                        <a14:foregroundMark x1="91176" y1="54436" x2="85813" y2="68762"/>
                        <a14:foregroundMark x1="85813" y1="68762" x2="55969" y2="77449"/>
                        <a14:foregroundMark x1="55969" y1="77449" x2="42388" y2="73475"/>
                        <a14:foregroundMark x1="42042" y1="90388" x2="29671" y2="84473"/>
                        <a14:foregroundMark x1="29671" y1="84473" x2="24567" y2="75970"/>
                        <a14:foregroundMark x1="24567" y1="75970" x2="24567" y2="75878"/>
                        <a14:foregroundMark x1="48183" y1="85952" x2="37197" y2="69409"/>
                        <a14:foregroundMark x1="37197" y1="69409" x2="38495" y2="49723"/>
                        <a14:foregroundMark x1="38495" y1="49723" x2="40225" y2="49076"/>
                        <a14:foregroundMark x1="72145" y1="81331" x2="78979" y2="65250"/>
                        <a14:foregroundMark x1="78979" y1="65250" x2="72145" y2="47135"/>
                        <a14:foregroundMark x1="72145" y1="47135" x2="56834" y2="71165"/>
                        <a14:foregroundMark x1="56834" y1="71165" x2="42215" y2="70887"/>
                        <a14:foregroundMark x1="42215" y1="70887" x2="25952" y2="87893"/>
                        <a14:foregroundMark x1="25952" y1="87893" x2="32785" y2="87523"/>
                        <a14:foregroundMark x1="32785" y1="87523" x2="31401" y2="87523"/>
                        <a14:foregroundMark x1="72405" y1="80499" x2="44204" y2="68115"/>
                        <a14:foregroundMark x1="44204" y1="68115" x2="52163" y2="63309"/>
                        <a14:foregroundMark x1="52163" y1="63309" x2="27249" y2="62569"/>
                        <a14:foregroundMark x1="51557" y1="82255" x2="64187" y2="63401"/>
                        <a14:foregroundMark x1="64187" y1="63401" x2="72145" y2="68392"/>
                        <a14:foregroundMark x1="72145" y1="68392" x2="66263" y2="65342"/>
                        <a14:foregroundMark x1="66263" y1="65342" x2="76298" y2="68022"/>
                        <a14:foregroundMark x1="76298" y1="68022" x2="69723" y2="65804"/>
                        <a14:foregroundMark x1="69723" y1="65804" x2="75865" y2="56839"/>
                        <a14:foregroundMark x1="75865" y1="56839" x2="73443" y2="59242"/>
                        <a14:foregroundMark x1="63495" y1="83087" x2="79498" y2="54067"/>
                        <a14:foregroundMark x1="79498" y1="54067" x2="76038" y2="63494"/>
                        <a14:foregroundMark x1="76038" y1="63494" x2="59602" y2="81701"/>
                        <a14:foregroundMark x1="59602" y1="81701" x2="72837" y2="55176"/>
                        <a14:foregroundMark x1="72837" y1="55176" x2="76298" y2="52957"/>
                        <a14:foregroundMark x1="78460" y1="51664" x2="71021" y2="63586"/>
                        <a14:foregroundMark x1="71021" y1="63586" x2="71021" y2="63586"/>
                        <a14:backgroundMark x1="4152" y1="30407" x2="6228" y2="70518"/>
                        <a14:backgroundMark x1="9626" y1="16852" x2="9775" y2="14325"/>
                        <a14:backgroundMark x1="9214" y1="23857" x2="9251" y2="23236"/>
                        <a14:backgroundMark x1="8536" y1="35397" x2="8655" y2="33367"/>
                        <a14:backgroundMark x1="6919" y1="62889" x2="7052" y2="60628"/>
                        <a14:backgroundMark x1="6574" y1="68762" x2="6882" y2="635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837729" y="5526060"/>
            <a:ext cx="929705" cy="8701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24EA96-0AA7-4328-A30A-89F7EB9AC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of the issue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D1B440E-7697-4E3C-AB75-7B03B1C3451C}"/>
              </a:ext>
            </a:extLst>
          </p:cNvPr>
          <p:cNvSpPr/>
          <p:nvPr/>
        </p:nvSpPr>
        <p:spPr>
          <a:xfrm>
            <a:off x="2711355" y="4481360"/>
            <a:ext cx="1524128" cy="7104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SEPTA</a:t>
            </a:r>
          </a:p>
        </p:txBody>
      </p:sp>
      <p:pic>
        <p:nvPicPr>
          <p:cNvPr id="1030" name="Picture 6" descr="SEPTA on the App Store">
            <a:extLst>
              <a:ext uri="{FF2B5EF4-FFF2-40B4-BE49-F238E27FC236}">
                <a16:creationId xmlns:a16="http://schemas.microsoft.com/office/drawing/2014/main" id="{96C33E84-11CF-4C1A-B0AE-D5C04CC688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9917" y1="24921" x2="63000" y2="72698"/>
                        <a14:foregroundMark x1="63000" y1="72698" x2="66750" y2="44286"/>
                        <a14:foregroundMark x1="66750" y1="44286" x2="65167" y2="25238"/>
                        <a14:foregroundMark x1="65167" y1="25238" x2="44583" y2="38571"/>
                        <a14:foregroundMark x1="44583" y1="38571" x2="40917" y2="46508"/>
                        <a14:foregroundMark x1="46750" y1="70000" x2="55250" y2="59048"/>
                        <a14:foregroundMark x1="55250" y1="59048" x2="44750" y2="42698"/>
                        <a14:foregroundMark x1="44750" y1="42698" x2="45583" y2="393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65" t="10781" r="27748" b="6723"/>
          <a:stretch/>
        </p:blipFill>
        <p:spPr bwMode="auto">
          <a:xfrm>
            <a:off x="7838111" y="4447247"/>
            <a:ext cx="929704" cy="93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EED95D0-BA8D-4D5D-BC98-B1C125AAA298}"/>
              </a:ext>
            </a:extLst>
          </p:cNvPr>
          <p:cNvSpPr/>
          <p:nvPr/>
        </p:nvSpPr>
        <p:spPr>
          <a:xfrm>
            <a:off x="5026797" y="4480634"/>
            <a:ext cx="1524128" cy="7104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/>
              <a:t>TransitView</a:t>
            </a:r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6AD7EF2-1C93-4DA7-847F-A4F143870761}"/>
              </a:ext>
            </a:extLst>
          </p:cNvPr>
          <p:cNvSpPr/>
          <p:nvPr/>
        </p:nvSpPr>
        <p:spPr>
          <a:xfrm>
            <a:off x="5026797" y="5605922"/>
            <a:ext cx="1524128" cy="7104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GTFS </a:t>
            </a:r>
          </a:p>
          <a:p>
            <a:pPr algn="ctr"/>
            <a:r>
              <a:rPr lang="en-US" sz="1600" dirty="0"/>
              <a:t>real-time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234C15-0CAC-4914-805E-DCFBED918816}"/>
              </a:ext>
            </a:extLst>
          </p:cNvPr>
          <p:cNvCxnSpPr>
            <a:cxnSpLocks/>
          </p:cNvCxnSpPr>
          <p:nvPr/>
        </p:nvCxnSpPr>
        <p:spPr>
          <a:xfrm flipV="1">
            <a:off x="4333228" y="4835866"/>
            <a:ext cx="595824" cy="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7D26381-8D80-4AF7-AE51-D7592E27BCE2}"/>
              </a:ext>
            </a:extLst>
          </p:cNvPr>
          <p:cNvCxnSpPr>
            <a:cxnSpLocks/>
          </p:cNvCxnSpPr>
          <p:nvPr/>
        </p:nvCxnSpPr>
        <p:spPr>
          <a:xfrm>
            <a:off x="6701115" y="4836593"/>
            <a:ext cx="100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BBE1FC2-A9EB-415E-A737-AE781E05422B}"/>
              </a:ext>
            </a:extLst>
          </p:cNvPr>
          <p:cNvCxnSpPr>
            <a:cxnSpLocks/>
          </p:cNvCxnSpPr>
          <p:nvPr/>
        </p:nvCxnSpPr>
        <p:spPr>
          <a:xfrm>
            <a:off x="6701115" y="5968714"/>
            <a:ext cx="100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4DD9857-DC37-46C9-8B23-725DF34657BE}"/>
              </a:ext>
            </a:extLst>
          </p:cNvPr>
          <p:cNvCxnSpPr>
            <a:cxnSpLocks/>
          </p:cNvCxnSpPr>
          <p:nvPr/>
        </p:nvCxnSpPr>
        <p:spPr>
          <a:xfrm>
            <a:off x="4317305" y="5370224"/>
            <a:ext cx="550396" cy="590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7">
            <a:extLst>
              <a:ext uri="{FF2B5EF4-FFF2-40B4-BE49-F238E27FC236}">
                <a16:creationId xmlns:a16="http://schemas.microsoft.com/office/drawing/2014/main" id="{4C3F240E-A9B9-42B9-A048-7A9A3F5E9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43150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068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BFE117-7C86-4A2F-B01F-CDF06B8D7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47600"/>
            <a:ext cx="4687927" cy="3970319"/>
          </a:xfrm>
        </p:spPr>
        <p:txBody>
          <a:bodyPr/>
          <a:lstStyle/>
          <a:p>
            <a:r>
              <a:rPr lang="en-US" dirty="0"/>
              <a:t>2,000 - 3,000 updates visible at any given time</a:t>
            </a:r>
          </a:p>
          <a:p>
            <a:r>
              <a:rPr lang="en-US" dirty="0"/>
              <a:t>For all buses in SEPTA system, shows:</a:t>
            </a:r>
          </a:p>
          <a:p>
            <a:pPr lvl="1"/>
            <a:r>
              <a:rPr lang="en-US" dirty="0"/>
              <a:t>bus positions</a:t>
            </a:r>
          </a:p>
          <a:p>
            <a:pPr lvl="1"/>
            <a:r>
              <a:rPr lang="en-US" dirty="0"/>
              <a:t>delay statuses</a:t>
            </a:r>
          </a:p>
          <a:p>
            <a:pPr lvl="1"/>
            <a:r>
              <a:rPr lang="en-US" dirty="0"/>
              <a:t>trip identification</a:t>
            </a:r>
          </a:p>
          <a:p>
            <a:pPr lvl="1"/>
            <a:r>
              <a:rPr lang="en-US" dirty="0"/>
              <a:t>timestamps</a:t>
            </a:r>
          </a:p>
          <a:p>
            <a:pPr lvl="1"/>
            <a:r>
              <a:rPr lang="en-US" dirty="0"/>
              <a:t>etc.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B13D96-71B3-4B3A-9E8B-7777FE9AF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 view (Buses)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3B4C30E-32CF-466A-BAF0-CFEBA8F7FA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2170672"/>
            <a:ext cx="5426319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"lat":"40.022942",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":"-75.078666999999996",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"label":"7445",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VehicleID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":"7445",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"BlockID":"1055",“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Direction":"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SouthBound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"destination":"Frankford Transportation Center",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"Offset":"1",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"heading":180,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":0,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"original_late":-3,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"Offset_sec":"21",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trip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":"670961",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next_stop_id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next_stop_name":null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next_stop_sequence":null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estimated_seat_availability":"NOT_AVAILABLE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":1644579125},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741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3D96-71B3-4B3A-9E8B-7777FE9AF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92BCF-2297-48C4-A416-528D34B61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11264"/>
            <a:ext cx="9784080" cy="400665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Current implementation</a:t>
            </a:r>
          </a:p>
          <a:p>
            <a:r>
              <a:rPr lang="en-US" dirty="0"/>
              <a:t>Logs each update every two minutes across the system</a:t>
            </a:r>
          </a:p>
          <a:p>
            <a:r>
              <a:rPr lang="en-US" dirty="0"/>
              <a:t>Records delays if there are any at 2,000 – 3,000 stops, repeats every two minutes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 implementation</a:t>
            </a:r>
          </a:p>
          <a:p>
            <a:r>
              <a:rPr lang="en-US" dirty="0"/>
              <a:t>Virtual Private Server service</a:t>
            </a:r>
          </a:p>
          <a:p>
            <a:r>
              <a:rPr lang="en-US" dirty="0"/>
              <a:t>Ideally, program would run for several weeks uninterrupted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695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3D96-71B3-4B3A-9E8B-7777FE9AF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92BCF-2297-48C4-A416-528D34B61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11264"/>
            <a:ext cx="9784080" cy="4492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Test period: 2 hours</a:t>
            </a:r>
          </a:p>
          <a:p>
            <a:r>
              <a:rPr lang="en-US" dirty="0"/>
              <a:t> Tuesday, Feb 8 from 8:38 PM - 10:38 PM</a:t>
            </a:r>
          </a:p>
          <a:p>
            <a:r>
              <a:rPr lang="en-US" dirty="0"/>
              <a:t>2,312 evaluations of planned bus pickups</a:t>
            </a:r>
          </a:p>
          <a:p>
            <a:r>
              <a:rPr lang="en-US" dirty="0"/>
              <a:t>110 cancellations: </a:t>
            </a:r>
            <a:r>
              <a:rPr lang="en-US" b="1" u="sng" dirty="0"/>
              <a:t>4.8%</a:t>
            </a:r>
            <a:r>
              <a:rPr lang="en-US" b="1" dirty="0"/>
              <a:t> </a:t>
            </a:r>
            <a:r>
              <a:rPr lang="en-US" dirty="0"/>
              <a:t>of all pickups over the 2 </a:t>
            </a:r>
            <a:r>
              <a:rPr lang="en-US" dirty="0" err="1"/>
              <a:t>hr</a:t>
            </a:r>
            <a:r>
              <a:rPr lang="en-US" dirty="0"/>
              <a:t> period</a:t>
            </a:r>
          </a:p>
          <a:p>
            <a:r>
              <a:rPr lang="en-US" dirty="0"/>
              <a:t>Routes affected:</a:t>
            </a:r>
          </a:p>
          <a:p>
            <a:pPr lvl="1"/>
            <a:r>
              <a:rPr lang="en-US" dirty="0"/>
              <a:t>26</a:t>
            </a:r>
          </a:p>
          <a:p>
            <a:pPr lvl="1"/>
            <a:r>
              <a:rPr lang="en-US" dirty="0"/>
              <a:t>64</a:t>
            </a:r>
          </a:p>
          <a:p>
            <a:pPr lvl="1"/>
            <a:r>
              <a:rPr lang="en-US" dirty="0"/>
              <a:t>104</a:t>
            </a:r>
          </a:p>
          <a:p>
            <a:pPr lvl="1"/>
            <a:r>
              <a:rPr lang="en-US" dirty="0"/>
              <a:t>117</a:t>
            </a:r>
          </a:p>
          <a:p>
            <a:pPr lvl="1"/>
            <a:r>
              <a:rPr lang="en-US" dirty="0"/>
              <a:t>120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549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3D96-71B3-4B3A-9E8B-7777FE9AF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program: Map 1</a:t>
            </a:r>
          </a:p>
        </p:txBody>
      </p:sp>
      <p:pic>
        <p:nvPicPr>
          <p:cNvPr id="16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85A6F96A-773F-48BA-8E00-EA7B7A3D86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286"/>
          <a:stretch/>
        </p:blipFill>
        <p:spPr>
          <a:xfrm>
            <a:off x="2653118" y="1514291"/>
            <a:ext cx="5860359" cy="5059533"/>
          </a:xfrm>
          <a:prstGeom prst="rect">
            <a:avLst/>
          </a:prstGeom>
        </p:spPr>
      </p:pic>
      <p:pic>
        <p:nvPicPr>
          <p:cNvPr id="17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6BE2CE97-4935-4DA7-9814-2668903B9C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9" t="74268" r="85923" b="14164"/>
          <a:stretch/>
        </p:blipFill>
        <p:spPr>
          <a:xfrm>
            <a:off x="8312650" y="2439212"/>
            <a:ext cx="500598" cy="14117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222F345-A027-4623-B845-5FABC9E6BF24}"/>
              </a:ext>
            </a:extLst>
          </p:cNvPr>
          <p:cNvSpPr txBox="1"/>
          <p:nvPr/>
        </p:nvSpPr>
        <p:spPr>
          <a:xfrm>
            <a:off x="8640253" y="2420678"/>
            <a:ext cx="756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8:38 PM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5325BF-4587-446D-B57F-2DD2D3EE56C5}"/>
              </a:ext>
            </a:extLst>
          </p:cNvPr>
          <p:cNvSpPr txBox="1"/>
          <p:nvPr/>
        </p:nvSpPr>
        <p:spPr>
          <a:xfrm>
            <a:off x="8647697" y="2952154"/>
            <a:ext cx="756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9:38 PM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A0E1A-6B0F-436F-8B40-77D2F8F3B2DC}"/>
              </a:ext>
            </a:extLst>
          </p:cNvPr>
          <p:cNvSpPr txBox="1"/>
          <p:nvPr/>
        </p:nvSpPr>
        <p:spPr>
          <a:xfrm>
            <a:off x="8640253" y="3483630"/>
            <a:ext cx="8418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10:38 PM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CB4D2A-4F1A-417C-B0D5-52B532DC331E}"/>
              </a:ext>
            </a:extLst>
          </p:cNvPr>
          <p:cNvSpPr txBox="1"/>
          <p:nvPr/>
        </p:nvSpPr>
        <p:spPr>
          <a:xfrm>
            <a:off x="8434779" y="2143679"/>
            <a:ext cx="1712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Cancellation Time</a:t>
            </a:r>
          </a:p>
        </p:txBody>
      </p:sp>
    </p:spTree>
    <p:extLst>
      <p:ext uri="{BB962C8B-B14F-4D97-AF65-F5344CB8AC3E}">
        <p14:creationId xmlns:p14="http://schemas.microsoft.com/office/powerpoint/2010/main" val="2397044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3D96-71B3-4B3A-9E8B-7777FE9AF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program: Map 2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6B393EE0-7530-4BD4-B841-28F8063A86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79"/>
          <a:stretch/>
        </p:blipFill>
        <p:spPr>
          <a:xfrm>
            <a:off x="2653118" y="1513702"/>
            <a:ext cx="5860359" cy="5060122"/>
          </a:xfrm>
          <a:prstGeom prst="rect">
            <a:avLst/>
          </a:prstGeo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7C2B64D0-15A4-4702-B3D3-961FC93E1D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0" t="74429" r="80927" b="14488"/>
          <a:stretch/>
        </p:blipFill>
        <p:spPr>
          <a:xfrm>
            <a:off x="8380809" y="2465158"/>
            <a:ext cx="917357" cy="13530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8329FB-B7C9-4578-B6F2-0C2EDDA96724}"/>
              </a:ext>
            </a:extLst>
          </p:cNvPr>
          <p:cNvSpPr txBox="1"/>
          <p:nvPr/>
        </p:nvSpPr>
        <p:spPr>
          <a:xfrm>
            <a:off x="8442345" y="2143677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 Route</a:t>
            </a:r>
          </a:p>
        </p:txBody>
      </p:sp>
    </p:spTree>
    <p:extLst>
      <p:ext uri="{BB962C8B-B14F-4D97-AF65-F5344CB8AC3E}">
        <p14:creationId xmlns:p14="http://schemas.microsoft.com/office/powerpoint/2010/main" val="2861716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3D96-71B3-4B3A-9E8B-7777FE9AF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more data…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BB09F2-F992-4781-8A76-6E5A53D2D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Plans to track:</a:t>
            </a:r>
          </a:p>
          <a:p>
            <a:r>
              <a:rPr lang="en-US" dirty="0"/>
              <a:t>Bus cancellations versus demographic information</a:t>
            </a:r>
          </a:p>
          <a:p>
            <a:pPr lvl="1"/>
            <a:r>
              <a:rPr lang="en-US" dirty="0"/>
              <a:t>Ridership by population</a:t>
            </a:r>
          </a:p>
          <a:p>
            <a:pPr lvl="1"/>
            <a:r>
              <a:rPr lang="en-US" dirty="0"/>
              <a:t>Transit use</a:t>
            </a:r>
          </a:p>
          <a:p>
            <a:pPr lvl="1"/>
            <a:r>
              <a:rPr lang="en-US" dirty="0"/>
              <a:t>Car ownership</a:t>
            </a:r>
          </a:p>
          <a:p>
            <a:r>
              <a:rPr lang="en-US" dirty="0"/>
              <a:t>Bus cancellations by time of day</a:t>
            </a:r>
          </a:p>
          <a:p>
            <a:r>
              <a:rPr lang="en-US" dirty="0"/>
              <a:t>Bus cancellations by day of the week</a:t>
            </a:r>
          </a:p>
          <a:p>
            <a:r>
              <a:rPr lang="en-US" dirty="0"/>
              <a:t>Impact of specific events</a:t>
            </a:r>
          </a:p>
          <a:p>
            <a:pPr lvl="1"/>
            <a:r>
              <a:rPr lang="en-US" dirty="0"/>
              <a:t>E.g. </a:t>
            </a:r>
            <a:r>
              <a:rPr lang="en-US"/>
              <a:t>snowstorm,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0884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103</TotalTime>
  <Words>389</Words>
  <Application>Microsoft Office PowerPoint</Application>
  <PresentationFormat>Widescreen</PresentationFormat>
  <Paragraphs>78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Corbel</vt:lpstr>
      <vt:lpstr>Courier New</vt:lpstr>
      <vt:lpstr>Wingdings</vt:lpstr>
      <vt:lpstr>Banded</vt:lpstr>
      <vt:lpstr>Where do SEPTA BUS TRIP Cancelations OCCUR?</vt:lpstr>
      <vt:lpstr>Why Study Cancelations? </vt:lpstr>
      <vt:lpstr>Source of the issue</vt:lpstr>
      <vt:lpstr>Transit view (Buses)</vt:lpstr>
      <vt:lpstr>Python program</vt:lpstr>
      <vt:lpstr>Testing the program</vt:lpstr>
      <vt:lpstr>Testing the program: Map 1</vt:lpstr>
      <vt:lpstr>Testing the program: Map 2</vt:lpstr>
      <vt:lpstr>With more data…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do SEPTA BUS TRIP Cancelations OCCUR?</dc:title>
  <dc:creator>Friedrichs, William Macwhorter</dc:creator>
  <cp:lastModifiedBy>Friedrichs, William Macwhorter</cp:lastModifiedBy>
  <cp:revision>5</cp:revision>
  <dcterms:created xsi:type="dcterms:W3CDTF">2022-02-11T11:01:48Z</dcterms:created>
  <dcterms:modified xsi:type="dcterms:W3CDTF">2022-02-11T12:53:28Z</dcterms:modified>
</cp:coreProperties>
</file>

<file path=docProps/thumbnail.jpeg>
</file>